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84" r:id="rId2"/>
    <p:sldId id="257" r:id="rId3"/>
    <p:sldId id="258" r:id="rId4"/>
    <p:sldId id="259" r:id="rId5"/>
    <p:sldId id="262" r:id="rId6"/>
    <p:sldId id="260" r:id="rId7"/>
    <p:sldId id="261"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85"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1" d="100"/>
          <a:sy n="101" d="100"/>
        </p:scale>
        <p:origin x="-450" y="62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FBA1A5-1C18-43A6-B6BC-D581B47BD545}" type="datetimeFigureOut">
              <a:rPr lang="en-US" smtClean="0"/>
              <a:pPr/>
              <a:t>12/19/2022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C9449F-6CF0-4B88-9648-791BE9C3B3B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12/19/2022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12/19/2022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12/19/2022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12/19/2022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12/19/2022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12/19/2022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12/19/2022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12/19/2022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447800"/>
            <a:ext cx="8305800" cy="3662541"/>
          </a:xfrm>
          <a:prstGeom prst="rect">
            <a:avLst/>
          </a:prstGeom>
        </p:spPr>
        <p:txBody>
          <a:bodyPr wrap="square">
            <a:spAutoFit/>
          </a:bodyPr>
          <a:lstStyle/>
          <a:p>
            <a:pPr algn="ctr"/>
            <a:r>
              <a:rPr lang="en-US" sz="4000" b="1" dirty="0" err="1" smtClean="0"/>
              <a:t>Chandidas</a:t>
            </a:r>
            <a:r>
              <a:rPr lang="en-US" sz="4000" b="1" dirty="0" smtClean="0"/>
              <a:t> </a:t>
            </a:r>
            <a:r>
              <a:rPr lang="en-US" sz="4000" b="1" dirty="0" err="1" smtClean="0"/>
              <a:t>Mahavidyalaya</a:t>
            </a:r>
            <a:endParaRPr lang="en-US" sz="4000" b="1" dirty="0" smtClean="0"/>
          </a:p>
          <a:p>
            <a:endParaRPr lang="en-US" sz="3200" b="1" dirty="0" smtClean="0"/>
          </a:p>
          <a:p>
            <a:pPr algn="ctr"/>
            <a:r>
              <a:rPr lang="en-US" sz="3200" b="1" dirty="0" smtClean="0"/>
              <a:t>Department of Geography</a:t>
            </a:r>
          </a:p>
          <a:p>
            <a:pPr algn="ctr"/>
            <a:endParaRPr lang="en-US" sz="3200" b="1" dirty="0" smtClean="0"/>
          </a:p>
          <a:p>
            <a:pPr algn="ctr"/>
            <a:r>
              <a:rPr lang="en-US" sz="3200" b="1" dirty="0" smtClean="0"/>
              <a:t>TOPIC</a:t>
            </a:r>
            <a:r>
              <a:rPr lang="en-US" sz="3200" b="1" dirty="0" smtClean="0"/>
              <a:t>: NATURAL VEGETATION OF </a:t>
            </a:r>
            <a:r>
              <a:rPr lang="en-US" sz="3200" b="1" dirty="0" smtClean="0"/>
              <a:t>INDIA</a:t>
            </a:r>
          </a:p>
          <a:p>
            <a:pPr algn="ctr"/>
            <a:endParaRPr lang="en-IN" sz="3200" b="1" dirty="0" smtClean="0"/>
          </a:p>
          <a:p>
            <a:pPr algn="ctr"/>
            <a:r>
              <a:rPr lang="en-IN" sz="3200" b="1" dirty="0" smtClean="0"/>
              <a:t>Prof.- </a:t>
            </a:r>
            <a:r>
              <a:rPr lang="en-IN" sz="3200" b="1" dirty="0" err="1" smtClean="0"/>
              <a:t>Indrajit</a:t>
            </a:r>
            <a:r>
              <a:rPr lang="en-IN" sz="3200" b="1" dirty="0" smtClean="0"/>
              <a:t> </a:t>
            </a:r>
            <a:r>
              <a:rPr lang="en-IN" sz="3200" b="1" dirty="0" err="1" smtClean="0"/>
              <a:t>Mandal</a:t>
            </a:r>
            <a:endParaRPr lang="en-US" sz="3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486400"/>
          </a:xfrm>
        </p:spPr>
        <p:txBody>
          <a:bodyPr>
            <a:normAutofit/>
          </a:bodyPr>
          <a:lstStyle/>
          <a:p>
            <a:pPr lvl="0"/>
            <a:r>
              <a:rPr lang="en-US" dirty="0" smtClean="0"/>
              <a:t>The dry deciduous forests are found in areas having rainfall between </a:t>
            </a:r>
            <a:r>
              <a:rPr lang="en-US" b="1" dirty="0" smtClean="0"/>
              <a:t>100 cm and 70cm</a:t>
            </a:r>
            <a:r>
              <a:rPr lang="en-US" dirty="0" smtClean="0"/>
              <a:t>.</a:t>
            </a:r>
          </a:p>
          <a:p>
            <a:pPr lvl="0"/>
            <a:r>
              <a:rPr lang="en-US" b="1" u="sng" dirty="0" smtClean="0"/>
              <a:t>Location</a:t>
            </a:r>
            <a:r>
              <a:rPr lang="en-US" u="sng" dirty="0" smtClean="0"/>
              <a:t>: </a:t>
            </a:r>
            <a:r>
              <a:rPr lang="en-US" dirty="0" smtClean="0"/>
              <a:t>These forests are found in the rainier parts of the peninsular plateau and the plains of </a:t>
            </a:r>
            <a:r>
              <a:rPr lang="en-US" b="1" dirty="0" smtClean="0"/>
              <a:t>Bihar and Uttar Pradesh.</a:t>
            </a:r>
          </a:p>
          <a:p>
            <a:pPr lvl="0"/>
            <a:r>
              <a:rPr lang="en-US" b="1" u="sng" dirty="0" smtClean="0"/>
              <a:t>Trees:</a:t>
            </a:r>
            <a:r>
              <a:rPr lang="en-US" dirty="0" smtClean="0"/>
              <a:t> There are open stretches in which </a:t>
            </a:r>
            <a:r>
              <a:rPr lang="en-US" b="1" dirty="0" smtClean="0"/>
              <a:t>Teak, Sal, Peepal, and Neem.</a:t>
            </a:r>
          </a:p>
          <a:p>
            <a:pPr lvl="0"/>
            <a:r>
              <a:rPr lang="en-US" b="1" u="sng" dirty="0" err="1" smtClean="0"/>
              <a:t>Animales</a:t>
            </a:r>
            <a:r>
              <a:rPr lang="en-US" dirty="0" smtClean="0"/>
              <a:t>: Common animals found are </a:t>
            </a:r>
            <a:r>
              <a:rPr lang="en-US" b="1" dirty="0" smtClean="0"/>
              <a:t>lion, tiger , pig, deer and elephant. Variety of birds, lizards, snakes, and tortoises </a:t>
            </a:r>
            <a:r>
              <a:rPr lang="en-US" dirty="0" smtClean="0"/>
              <a:t>are also found here.</a:t>
            </a:r>
          </a:p>
          <a:p>
            <a:endParaRPr lang="en-US" dirty="0"/>
          </a:p>
        </p:txBody>
      </p:sp>
      <p:sp>
        <p:nvSpPr>
          <p:cNvPr id="2" name="Title 1"/>
          <p:cNvSpPr>
            <a:spLocks noGrp="1"/>
          </p:cNvSpPr>
          <p:nvPr>
            <p:ph type="title"/>
          </p:nvPr>
        </p:nvSpPr>
        <p:spPr/>
        <p:txBody>
          <a:bodyPr>
            <a:normAutofit/>
          </a:bodyPr>
          <a:lstStyle/>
          <a:p>
            <a:r>
              <a:rPr lang="en-US" sz="3600" dirty="0" smtClean="0">
                <a:solidFill>
                  <a:schemeClr val="tx1"/>
                </a:solidFill>
              </a:rPr>
              <a:t>b)Dry Deciduous Forests:</a:t>
            </a:r>
            <a:endParaRPr lang="en-US" sz="3600" dirty="0">
              <a:solidFill>
                <a:schemeClr val="tx1"/>
              </a:solidFill>
            </a:endParaRPr>
          </a:p>
        </p:txBody>
      </p:sp>
    </p:spTree>
  </p:cSld>
  <p:clrMapOvr>
    <a:masterClrMapping/>
  </p:clrMapOvr>
  <p:transition spd="slow">
    <p:wipe dir="r"/>
    <p:sndAc>
      <p:stSnd>
        <p:snd r:embed="rId2" name="arrow.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410200"/>
          </a:xfrm>
        </p:spPr>
        <p:txBody>
          <a:bodyPr>
            <a:normAutofit/>
          </a:bodyPr>
          <a:lstStyle/>
          <a:p>
            <a:pPr lvl="0"/>
            <a:r>
              <a:rPr lang="en-US" dirty="0" smtClean="0"/>
              <a:t>In regions with less than </a:t>
            </a:r>
            <a:r>
              <a:rPr lang="en-US" b="1" dirty="0" smtClean="0"/>
              <a:t>70 cm of rainfall</a:t>
            </a:r>
            <a:r>
              <a:rPr lang="en-US" dirty="0" smtClean="0"/>
              <a:t>, the natural vegetation consists of thorny trees and bushes.</a:t>
            </a:r>
          </a:p>
          <a:p>
            <a:pPr lvl="0"/>
            <a:r>
              <a:rPr lang="en-US" b="1" u="sng" dirty="0" smtClean="0"/>
              <a:t>Location:</a:t>
            </a:r>
            <a:r>
              <a:rPr lang="en-US" dirty="0" smtClean="0"/>
              <a:t> This types of forest are found in the </a:t>
            </a:r>
            <a:r>
              <a:rPr lang="en-US" b="1" dirty="0" smtClean="0"/>
              <a:t>north­western part of the country including semi­arid areas of Gujarat, Rajasthan, Madhya Pradesh, Chhattisgarh, Uttar Pradesh and Haryana.</a:t>
            </a:r>
          </a:p>
          <a:p>
            <a:pPr lvl="0"/>
            <a:r>
              <a:rPr lang="en-US" dirty="0" smtClean="0"/>
              <a:t>Trees are scattered and have long roots penetrating deep into the soil in order to get moisture.</a:t>
            </a:r>
          </a:p>
          <a:p>
            <a:endParaRPr lang="en-US" dirty="0"/>
          </a:p>
        </p:txBody>
      </p:sp>
      <p:sp>
        <p:nvSpPr>
          <p:cNvPr id="2" name="Title 1"/>
          <p:cNvSpPr>
            <a:spLocks noGrp="1"/>
          </p:cNvSpPr>
          <p:nvPr>
            <p:ph type="title"/>
          </p:nvPr>
        </p:nvSpPr>
        <p:spPr/>
        <p:txBody>
          <a:bodyPr>
            <a:normAutofit fontScale="90000"/>
          </a:bodyPr>
          <a:lstStyle/>
          <a:p>
            <a:r>
              <a:rPr lang="en-US" u="sng" dirty="0" smtClean="0"/>
              <a:t>3. The Thorn Forests and Scrubs:</a:t>
            </a:r>
            <a:endParaRPr lang="en-US" u="sng" dirty="0"/>
          </a:p>
        </p:txBody>
      </p:sp>
    </p:spTree>
  </p:cSld>
  <p:clrMapOvr>
    <a:masterClrMapping/>
  </p:clrMapOvr>
  <p:transition spd="slow">
    <p:wipe dir="u"/>
    <p:sndAc>
      <p:stSnd>
        <p:snd r:embed="rId2" name="arrow.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i0.wp.com/image.slidesharecdn.com/naturalvegetationwildlife-140727080618-phpapp01/95/natural-vegetation-wild-life-11-638.jpg?resize=525%2C394"/>
          <p:cNvPicPr>
            <a:picLocks noGrp="1"/>
          </p:cNvPicPr>
          <p:nvPr>
            <p:ph idx="1"/>
          </p:nvPr>
        </p:nvPicPr>
        <p:blipFill>
          <a:blip r:embed="rId3" cstate="print"/>
          <a:srcRect/>
          <a:stretch>
            <a:fillRect/>
          </a:stretch>
        </p:blipFill>
        <p:spPr bwMode="auto">
          <a:xfrm>
            <a:off x="381000" y="228600"/>
            <a:ext cx="8382000" cy="6400800"/>
          </a:xfrm>
          <a:prstGeom prst="rect">
            <a:avLst/>
          </a:prstGeom>
          <a:noFill/>
          <a:ln w="9525">
            <a:noFill/>
            <a:miter lim="800000"/>
            <a:headEnd/>
            <a:tailEnd/>
          </a:ln>
        </p:spPr>
      </p:pic>
    </p:spTree>
  </p:cSld>
  <p:clrMapOvr>
    <a:masterClrMapping/>
  </p:clrMapOvr>
  <p:transition spd="slow">
    <p:wedge/>
    <p:sndAc>
      <p:stSnd>
        <p:snd r:embed="rId2" name="arrow.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i2.wp.com/image.slidesharecdn.com/1438679634745448424250000-140607073209-phpapp02/95/different-types-of-natural-vegetation-and-wildlife-18-638.jpg?resize=525%2C394"/>
          <p:cNvPicPr>
            <a:picLocks noGrp="1"/>
          </p:cNvPicPr>
          <p:nvPr>
            <p:ph idx="1"/>
          </p:nvPr>
        </p:nvPicPr>
        <p:blipFill>
          <a:blip r:embed="rId3" cstate="print"/>
          <a:srcRect/>
          <a:stretch>
            <a:fillRect/>
          </a:stretch>
        </p:blipFill>
        <p:spPr bwMode="auto">
          <a:xfrm>
            <a:off x="228600" y="228600"/>
            <a:ext cx="8686800" cy="6400800"/>
          </a:xfrm>
          <a:prstGeom prst="rect">
            <a:avLst/>
          </a:prstGeom>
          <a:noFill/>
          <a:ln w="9525">
            <a:noFill/>
            <a:miter lim="800000"/>
            <a:headEnd/>
            <a:tailEnd/>
          </a:ln>
        </p:spPr>
      </p:pic>
    </p:spTree>
  </p:cSld>
  <p:clrMapOvr>
    <a:masterClrMapping/>
  </p:clrMapOvr>
  <p:transition spd="slow">
    <p:dissolve/>
    <p:sndAc>
      <p:stSnd>
        <p:snd r:embed="rId2" name="arrow.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In mountainous areas, the decrease in temperature with increasing altitude leads to the corresponding change in natural vegetation.</a:t>
            </a:r>
          </a:p>
          <a:p>
            <a:pPr lvl="0"/>
            <a:endParaRPr lang="en-US" dirty="0" smtClean="0"/>
          </a:p>
          <a:p>
            <a:pPr lvl="0"/>
            <a:r>
              <a:rPr lang="en-US" dirty="0" smtClean="0"/>
              <a:t>The wet temperate type of forests are found between a height of </a:t>
            </a:r>
            <a:r>
              <a:rPr lang="en-US" b="1" dirty="0" smtClean="0"/>
              <a:t>1000 and 2000 meters</a:t>
            </a:r>
            <a:r>
              <a:rPr lang="en-US" dirty="0" smtClean="0"/>
              <a:t>.</a:t>
            </a:r>
          </a:p>
          <a:p>
            <a:pPr lvl="0"/>
            <a:endParaRPr lang="en-US" dirty="0" smtClean="0"/>
          </a:p>
          <a:p>
            <a:pPr lvl="0"/>
            <a:r>
              <a:rPr lang="en-US" dirty="0" smtClean="0"/>
              <a:t>Evergreen broad­leaf trees such as oaks and chestnuts predominate.</a:t>
            </a:r>
          </a:p>
          <a:p>
            <a:endParaRPr lang="en-US" dirty="0"/>
          </a:p>
        </p:txBody>
      </p:sp>
      <p:sp>
        <p:nvSpPr>
          <p:cNvPr id="2" name="Title 1"/>
          <p:cNvSpPr>
            <a:spLocks noGrp="1"/>
          </p:cNvSpPr>
          <p:nvPr>
            <p:ph type="title"/>
          </p:nvPr>
        </p:nvSpPr>
        <p:spPr/>
        <p:txBody>
          <a:bodyPr/>
          <a:lstStyle/>
          <a:p>
            <a:r>
              <a:rPr lang="en-US" u="sng" dirty="0" smtClean="0">
                <a:solidFill>
                  <a:schemeClr val="tx1"/>
                </a:solidFill>
              </a:rPr>
              <a:t>4. Mountain Forests:</a:t>
            </a:r>
            <a:endParaRPr lang="en-US" u="sng" dirty="0">
              <a:solidFill>
                <a:schemeClr val="tx1"/>
              </a:solidFill>
            </a:endParaRPr>
          </a:p>
        </p:txBody>
      </p:sp>
    </p:spTree>
  </p:cSld>
  <p:clrMapOvr>
    <a:masterClrMapping/>
  </p:clrMapOvr>
  <p:transition spd="slow">
    <p:pull dir="d"/>
    <p:sndAc>
      <p:stSnd>
        <p:snd r:embed="rId2" name="arrow.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10200"/>
          </a:xfrm>
        </p:spPr>
        <p:txBody>
          <a:bodyPr>
            <a:normAutofit/>
          </a:bodyPr>
          <a:lstStyle/>
          <a:p>
            <a:pPr lvl="0"/>
            <a:r>
              <a:rPr lang="en-US" b="1" dirty="0" smtClean="0"/>
              <a:t>Between 1500 and 3000 meters</a:t>
            </a:r>
            <a:r>
              <a:rPr lang="en-US" dirty="0" smtClean="0"/>
              <a:t>, temperate forests containing coniferous trees like </a:t>
            </a:r>
            <a:r>
              <a:rPr lang="en-US" b="1" dirty="0" smtClean="0"/>
              <a:t>pine, deodar, silver fir and spruce </a:t>
            </a:r>
            <a:r>
              <a:rPr lang="en-US" dirty="0" smtClean="0"/>
              <a:t> are found. and they cover mostly the </a:t>
            </a:r>
            <a:r>
              <a:rPr lang="en-US" b="1" dirty="0" smtClean="0"/>
              <a:t>southern slopes of the Himalayas,</a:t>
            </a:r>
            <a:r>
              <a:rPr lang="en-US" dirty="0" smtClean="0"/>
              <a:t> places having high altitude in </a:t>
            </a:r>
            <a:r>
              <a:rPr lang="en-US" b="1" dirty="0" smtClean="0"/>
              <a:t>southern and north­east India</a:t>
            </a:r>
            <a:r>
              <a:rPr lang="en-US" dirty="0" smtClean="0"/>
              <a:t>.</a:t>
            </a:r>
          </a:p>
          <a:p>
            <a:pPr lvl="0"/>
            <a:r>
              <a:rPr lang="en-US" dirty="0" smtClean="0"/>
              <a:t>At higher elevations, temperate grasslands are common.</a:t>
            </a:r>
          </a:p>
          <a:p>
            <a:pPr lvl="0"/>
            <a:r>
              <a:rPr lang="en-US" dirty="0" smtClean="0"/>
              <a:t>At high altitudes, generally more than </a:t>
            </a:r>
            <a:r>
              <a:rPr lang="en-US" b="1" dirty="0" smtClean="0"/>
              <a:t>3,600 meters</a:t>
            </a:r>
            <a:r>
              <a:rPr lang="en-US" dirty="0" smtClean="0"/>
              <a:t> above sea­ level, temperate forests and grasslands give way to the </a:t>
            </a:r>
            <a:r>
              <a:rPr lang="en-US" b="1" dirty="0" smtClean="0"/>
              <a:t>Alpine vegetation.</a:t>
            </a:r>
          </a:p>
          <a:p>
            <a:endParaRPr lang="en-US" dirty="0"/>
          </a:p>
        </p:txBody>
      </p:sp>
    </p:spTree>
  </p:cSld>
  <p:clrMapOvr>
    <a:masterClrMapping/>
  </p:clrMapOvr>
  <p:transition spd="slow">
    <p:wedge/>
    <p:sndAc>
      <p:stSnd>
        <p:snd r:embed="rId2" name="arrow.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86400"/>
          </a:xfrm>
        </p:spPr>
        <p:txBody>
          <a:bodyPr>
            <a:normAutofit/>
          </a:bodyPr>
          <a:lstStyle/>
          <a:p>
            <a:pPr lvl="0"/>
            <a:endParaRPr lang="en-US" b="1" dirty="0" smtClean="0"/>
          </a:p>
          <a:p>
            <a:pPr lvl="0"/>
            <a:r>
              <a:rPr lang="en-US" b="1" dirty="0" smtClean="0"/>
              <a:t>Silver fir, junipers, pines and birches </a:t>
            </a:r>
            <a:r>
              <a:rPr lang="en-US" dirty="0" smtClean="0"/>
              <a:t>are the common trees of these forests.</a:t>
            </a:r>
          </a:p>
          <a:p>
            <a:pPr lvl="0"/>
            <a:endParaRPr lang="en-US" dirty="0" smtClean="0"/>
          </a:p>
          <a:p>
            <a:pPr lvl="0"/>
            <a:r>
              <a:rPr lang="en-US" dirty="0" smtClean="0"/>
              <a:t>Common animals found in these forests are </a:t>
            </a:r>
            <a:r>
              <a:rPr lang="en-US" b="1" dirty="0" smtClean="0"/>
              <a:t>Kashmir stag, spotted dear , wild sheep, jack rabbit, yak, snow leopard, squirrels, </a:t>
            </a:r>
            <a:r>
              <a:rPr lang="en-US" dirty="0" smtClean="0"/>
              <a:t>Shaggy horn wild ibex, bear</a:t>
            </a:r>
            <a:r>
              <a:rPr lang="en-US" b="1" dirty="0" smtClean="0"/>
              <a:t> and rare red panda, sheep and goats </a:t>
            </a:r>
            <a:r>
              <a:rPr lang="en-US" dirty="0" smtClean="0"/>
              <a:t>with thick hair.</a:t>
            </a:r>
          </a:p>
          <a:p>
            <a:endParaRPr lang="en-US" dirty="0"/>
          </a:p>
        </p:txBody>
      </p:sp>
    </p:spTree>
  </p:cSld>
  <p:clrMapOvr>
    <a:masterClrMapping/>
  </p:clrMapOvr>
  <p:transition spd="slow">
    <p:wipe dir="u"/>
    <p:sndAc>
      <p:stSnd>
        <p:snd r:embed="rId2" name="arrow.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i1.wp.com/spuds.agron.ksu.edu/38209828.jpg?resize=525%2C159"/>
          <p:cNvPicPr>
            <a:picLocks noGrp="1"/>
          </p:cNvPicPr>
          <p:nvPr>
            <p:ph idx="1"/>
          </p:nvPr>
        </p:nvPicPr>
        <p:blipFill>
          <a:blip r:embed="rId3" cstate="print"/>
          <a:srcRect/>
          <a:stretch>
            <a:fillRect/>
          </a:stretch>
        </p:blipFill>
        <p:spPr bwMode="auto">
          <a:xfrm>
            <a:off x="304800" y="304800"/>
            <a:ext cx="8686800" cy="6248400"/>
          </a:xfrm>
          <a:prstGeom prst="rect">
            <a:avLst/>
          </a:prstGeom>
          <a:noFill/>
          <a:ln w="9525">
            <a:noFill/>
            <a:miter lim="800000"/>
            <a:headEnd/>
            <a:tailEnd/>
          </a:ln>
        </p:spPr>
      </p:pic>
    </p:spTree>
  </p:cSld>
  <p:clrMapOvr>
    <a:masterClrMapping/>
  </p:clrMapOvr>
  <p:transition spd="slow">
    <p:wipe dir="r"/>
    <p:sndAc>
      <p:stSnd>
        <p:snd r:embed="rId2" name="arrow.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rmAutofit/>
          </a:bodyPr>
          <a:lstStyle/>
          <a:p>
            <a:pPr lvl="0"/>
            <a:r>
              <a:rPr lang="en-US" dirty="0" smtClean="0"/>
              <a:t>Mangrove forest are found in the areas of coasts influenced by tides.</a:t>
            </a:r>
          </a:p>
          <a:p>
            <a:pPr lvl="0"/>
            <a:r>
              <a:rPr lang="en-US" dirty="0" smtClean="0"/>
              <a:t>Mud and silt get accumulated on such coasts.</a:t>
            </a:r>
          </a:p>
          <a:p>
            <a:pPr lvl="0"/>
            <a:r>
              <a:rPr lang="en-US" dirty="0" smtClean="0"/>
              <a:t>Dense mangroves are the common varieties with roots of the plants submerged under water.</a:t>
            </a:r>
          </a:p>
          <a:p>
            <a:pPr lvl="0"/>
            <a:r>
              <a:rPr lang="en-US" dirty="0" smtClean="0"/>
              <a:t>The deltas of the </a:t>
            </a:r>
            <a:r>
              <a:rPr lang="en-US" b="1" dirty="0" err="1" smtClean="0"/>
              <a:t>Ganga</a:t>
            </a:r>
            <a:r>
              <a:rPr lang="en-US" b="1" dirty="0" smtClean="0"/>
              <a:t>, the Mahanadi, the </a:t>
            </a:r>
            <a:r>
              <a:rPr lang="en-US" b="1" dirty="0" err="1" smtClean="0"/>
              <a:t>Krishana</a:t>
            </a:r>
            <a:r>
              <a:rPr lang="en-US" b="1" dirty="0" smtClean="0"/>
              <a:t>, the Godavari and the </a:t>
            </a:r>
            <a:r>
              <a:rPr lang="en-US" b="1" dirty="0" err="1" smtClean="0"/>
              <a:t>Kaveri</a:t>
            </a:r>
            <a:r>
              <a:rPr lang="en-US" b="1" dirty="0" smtClean="0"/>
              <a:t> </a:t>
            </a:r>
            <a:r>
              <a:rPr lang="en-US" dirty="0" smtClean="0"/>
              <a:t>are covered by such types of vegetation.</a:t>
            </a:r>
          </a:p>
          <a:p>
            <a:endParaRPr lang="en-US" dirty="0"/>
          </a:p>
        </p:txBody>
      </p:sp>
      <p:sp>
        <p:nvSpPr>
          <p:cNvPr id="2" name="Title 1"/>
          <p:cNvSpPr>
            <a:spLocks noGrp="1"/>
          </p:cNvSpPr>
          <p:nvPr>
            <p:ph type="title"/>
          </p:nvPr>
        </p:nvSpPr>
        <p:spPr/>
        <p:txBody>
          <a:bodyPr>
            <a:normAutofit fontScale="90000"/>
          </a:bodyPr>
          <a:lstStyle/>
          <a:p>
            <a:r>
              <a:rPr lang="en-US" u="sng" dirty="0" smtClean="0"/>
              <a:t>5. Mangrove Forests:</a:t>
            </a:r>
            <a:br>
              <a:rPr lang="en-US" u="sng" dirty="0" smtClean="0"/>
            </a:br>
            <a:endParaRPr lang="en-US" u="sng" dirty="0"/>
          </a:p>
        </p:txBody>
      </p:sp>
    </p:spTree>
  </p:cSld>
  <p:clrMapOvr>
    <a:masterClrMapping/>
  </p:clrMapOvr>
  <p:transition spd="slow">
    <p:wipe/>
    <p:sndAc>
      <p:stSnd>
        <p:snd r:embed="rId2" name="arrow.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638800"/>
          </a:xfrm>
        </p:spPr>
        <p:txBody>
          <a:bodyPr>
            <a:normAutofit/>
          </a:bodyPr>
          <a:lstStyle/>
          <a:p>
            <a:pPr lvl="0"/>
            <a:r>
              <a:rPr lang="en-US" dirty="0" smtClean="0"/>
              <a:t>In the </a:t>
            </a:r>
            <a:r>
              <a:rPr lang="en-US" dirty="0" err="1" smtClean="0"/>
              <a:t>Ganga</a:t>
            </a:r>
            <a:r>
              <a:rPr lang="en-US" dirty="0" smtClean="0"/>
              <a:t> Brahmaputra delta, </a:t>
            </a:r>
            <a:r>
              <a:rPr lang="en-US" dirty="0" err="1" smtClean="0"/>
              <a:t>sundari</a:t>
            </a:r>
            <a:r>
              <a:rPr lang="en-US" dirty="0" smtClean="0"/>
              <a:t> trees are found, which provide durable hard timber.</a:t>
            </a:r>
          </a:p>
          <a:p>
            <a:pPr lvl="0"/>
            <a:endParaRPr lang="en-US" b="1" u="sng" dirty="0" smtClean="0"/>
          </a:p>
          <a:p>
            <a:pPr lvl="0"/>
            <a:r>
              <a:rPr lang="en-US" b="1" u="sng" dirty="0" smtClean="0"/>
              <a:t>Trees:</a:t>
            </a:r>
            <a:r>
              <a:rPr lang="en-US" dirty="0" smtClean="0"/>
              <a:t> Palm, coconut, </a:t>
            </a:r>
            <a:r>
              <a:rPr lang="en-US" dirty="0" err="1" smtClean="0"/>
              <a:t>keora</a:t>
            </a:r>
            <a:r>
              <a:rPr lang="en-US" dirty="0" smtClean="0"/>
              <a:t>, agar, also grow in some parts of the delta.</a:t>
            </a:r>
          </a:p>
          <a:p>
            <a:pPr lvl="0"/>
            <a:endParaRPr lang="en-US" dirty="0" smtClean="0"/>
          </a:p>
          <a:p>
            <a:pPr lvl="0"/>
            <a:r>
              <a:rPr lang="en-US" dirty="0" smtClean="0"/>
              <a:t>Royal Bengal Tiger is the famous animal in these forests.</a:t>
            </a:r>
          </a:p>
          <a:p>
            <a:pPr lvl="0"/>
            <a:endParaRPr lang="en-US" b="1" u="sng" dirty="0" smtClean="0"/>
          </a:p>
          <a:p>
            <a:pPr lvl="0"/>
            <a:r>
              <a:rPr lang="en-US" b="1" u="sng" dirty="0" smtClean="0"/>
              <a:t>Animals: </a:t>
            </a:r>
            <a:r>
              <a:rPr lang="en-US" dirty="0" smtClean="0"/>
              <a:t>Turtles, crocodiles, deer, wild pigs and snakes are also found in these forests.</a:t>
            </a:r>
          </a:p>
          <a:p>
            <a:pPr lvl="0">
              <a:buNone/>
            </a:pPr>
            <a:endParaRPr lang="en-US" dirty="0" smtClean="0"/>
          </a:p>
        </p:txBody>
      </p:sp>
    </p:spTree>
  </p:cSld>
  <p:clrMapOvr>
    <a:masterClrMapping/>
  </p:clrMapOvr>
  <p:transition spd="slow">
    <p:wipe dir="d"/>
    <p:sndAc>
      <p:stSnd>
        <p:snd r:embed="rId2" name="arrow.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016691"/>
          </a:xfrm>
        </p:spPr>
        <p:txBody>
          <a:bodyPr>
            <a:normAutofit/>
          </a:bodyPr>
          <a:lstStyle/>
          <a:p>
            <a:endParaRPr lang="en-US" b="1" u="sng" dirty="0" smtClean="0"/>
          </a:p>
          <a:p>
            <a:r>
              <a:rPr lang="en-US" b="1" u="sng" dirty="0" smtClean="0"/>
              <a:t>What is natural vegetation?</a:t>
            </a:r>
          </a:p>
          <a:p>
            <a:r>
              <a:rPr lang="en-US" dirty="0" smtClean="0"/>
              <a:t>Natural vegetation is plants that have not been grown by humans. It doesn't need help from humans and gets whatever it needs from its natural environment, that is called natural vegetation. </a:t>
            </a:r>
          </a:p>
          <a:p>
            <a:r>
              <a:rPr lang="en-US" dirty="0" smtClean="0"/>
              <a:t>                  </a:t>
            </a:r>
            <a:r>
              <a:rPr lang="en-US" u="sng" dirty="0" smtClean="0"/>
              <a:t>For example</a:t>
            </a:r>
            <a:r>
              <a:rPr lang="en-US" dirty="0" smtClean="0"/>
              <a:t>;- Some types of natural vegetation are forests, </a:t>
            </a:r>
            <a:r>
              <a:rPr lang="en-US" b="1" dirty="0" smtClean="0"/>
              <a:t>tundra, grass lands and rainforests.</a:t>
            </a:r>
          </a:p>
          <a:p>
            <a:endParaRPr lang="en-US" dirty="0"/>
          </a:p>
        </p:txBody>
      </p:sp>
    </p:spTree>
  </p:cSld>
  <p:clrMapOvr>
    <a:masterClrMapping/>
  </p:clrMapOvr>
  <p:transition spd="slow">
    <p:wipe/>
    <p:sndAc>
      <p:stSnd>
        <p:snd r:embed="rId2" name="arrow.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i0.wp.com/image.slidesharecdn.com/gteachingmangroves-090716213942-phpapp02/95/mangroves-6-728.jpg?resize=525%2C394"/>
          <p:cNvPicPr>
            <a:picLocks noGrp="1"/>
          </p:cNvPicPr>
          <p:nvPr>
            <p:ph idx="1"/>
          </p:nvPr>
        </p:nvPicPr>
        <p:blipFill>
          <a:blip r:embed="rId3" cstate="print"/>
          <a:srcRect/>
          <a:stretch>
            <a:fillRect/>
          </a:stretch>
        </p:blipFill>
        <p:spPr bwMode="auto">
          <a:xfrm>
            <a:off x="228600" y="228600"/>
            <a:ext cx="8686800" cy="6400800"/>
          </a:xfrm>
          <a:prstGeom prst="rect">
            <a:avLst/>
          </a:prstGeom>
          <a:noFill/>
          <a:ln w="9525">
            <a:noFill/>
            <a:miter lim="800000"/>
            <a:headEnd/>
            <a:tailEnd/>
          </a:ln>
        </p:spPr>
      </p:pic>
    </p:spTree>
  </p:cSld>
  <p:clrMapOvr>
    <a:masterClrMapping/>
  </p:clrMapOvr>
  <p:transition spd="slow">
    <p:wedge/>
    <p:sndAc>
      <p:stSnd>
        <p:snd r:embed="rId2" name="arrow.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dirty="0" smtClean="0"/>
          </a:p>
          <a:p>
            <a:pPr>
              <a:lnSpc>
                <a:spcPct val="150000"/>
              </a:lnSpc>
            </a:pPr>
            <a:r>
              <a:rPr lang="en-IN" dirty="0" smtClean="0"/>
              <a:t>However, natural vegetation is the most important part of global environment. So without vegetation we can not live any where. Because vegetation gives us oxygen. For this reasons we can not survives without any vegetation.</a:t>
            </a:r>
            <a:endParaRPr lang="en-US" dirty="0"/>
          </a:p>
        </p:txBody>
      </p:sp>
      <p:sp>
        <p:nvSpPr>
          <p:cNvPr id="3" name="Title 2"/>
          <p:cNvSpPr>
            <a:spLocks noGrp="1"/>
          </p:cNvSpPr>
          <p:nvPr>
            <p:ph type="title"/>
          </p:nvPr>
        </p:nvSpPr>
        <p:spPr/>
        <p:txBody>
          <a:bodyPr/>
          <a:lstStyle/>
          <a:p>
            <a:r>
              <a:rPr lang="en-IN" b="0" dirty="0" smtClean="0">
                <a:solidFill>
                  <a:schemeClr val="tx1"/>
                </a:solidFill>
              </a:rPr>
              <a:t>Conclusion:-</a:t>
            </a:r>
            <a:endParaRPr lang="en-US" b="0"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a:t>
            </a:r>
          </a:p>
          <a:p>
            <a:r>
              <a:rPr lang="en-US" sz="4800" i="1" dirty="0" smtClean="0"/>
              <a:t>            THANK </a:t>
            </a:r>
          </a:p>
          <a:p>
            <a:r>
              <a:rPr lang="en-US" sz="4800" i="1" dirty="0" smtClean="0"/>
              <a:t>                           YOU</a:t>
            </a:r>
            <a:endParaRPr lang="en-US" sz="4800" i="1" dirty="0"/>
          </a:p>
        </p:txBody>
      </p:sp>
    </p:spTree>
  </p:cSld>
  <p:clrMapOvr>
    <a:masterClrMapping/>
  </p:clrMapOvr>
  <p:transition spd="slow">
    <p:dissolve/>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81328"/>
            <a:ext cx="8763000" cy="4525963"/>
          </a:xfrm>
        </p:spPr>
        <p:txBody>
          <a:bodyPr>
            <a:normAutofit/>
          </a:bodyPr>
          <a:lstStyle/>
          <a:p>
            <a:r>
              <a:rPr lang="en-US" b="1" dirty="0" smtClean="0"/>
              <a:t>Major 5 Types of natural vegetation found in India, that are below-</a:t>
            </a:r>
          </a:p>
          <a:p>
            <a:pPr lvl="0"/>
            <a:r>
              <a:rPr lang="en-US" dirty="0" smtClean="0"/>
              <a:t>1. Tropical Evergreen Rain Forests.</a:t>
            </a:r>
          </a:p>
          <a:p>
            <a:pPr lvl="0"/>
            <a:r>
              <a:rPr lang="en-US" dirty="0" smtClean="0"/>
              <a:t>2. Tropical Deciduous or Monsoon Type Forests.</a:t>
            </a:r>
          </a:p>
          <a:p>
            <a:pPr lvl="0"/>
            <a:r>
              <a:rPr lang="en-IN" dirty="0" smtClean="0"/>
              <a:t>3.</a:t>
            </a:r>
            <a:r>
              <a:rPr lang="en-US" dirty="0" smtClean="0"/>
              <a:t> The Thorn Forests and Scrubs.</a:t>
            </a:r>
          </a:p>
          <a:p>
            <a:pPr lvl="0"/>
            <a:r>
              <a:rPr lang="en-US" dirty="0" smtClean="0"/>
              <a:t>4. Mountain Forests.</a:t>
            </a:r>
          </a:p>
          <a:p>
            <a:pPr lvl="0"/>
            <a:r>
              <a:rPr lang="en-US" dirty="0" smtClean="0"/>
              <a:t>5. Tidal or Mangrove Forests.</a:t>
            </a:r>
          </a:p>
          <a:p>
            <a:endParaRPr lang="en-US" dirty="0"/>
          </a:p>
        </p:txBody>
      </p:sp>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solidFill>
                  <a:schemeClr val="tx1"/>
                </a:solidFill>
              </a:rPr>
              <a:t>What are the different types of vegetation found in India?</a:t>
            </a:r>
            <a:r>
              <a:rPr lang="en-US" dirty="0" smtClean="0"/>
              <a:t/>
            </a:r>
            <a:br>
              <a:rPr lang="en-US" dirty="0" smtClean="0"/>
            </a:br>
            <a:endParaRPr lang="en-US" dirty="0"/>
          </a:p>
        </p:txBody>
      </p:sp>
    </p:spTree>
  </p:cSld>
  <p:clrMapOvr>
    <a:masterClrMapping/>
  </p:clrMapOvr>
  <p:transition spd="slow">
    <p:wipe dir="r"/>
    <p:sndAc>
      <p:stSnd>
        <p:snd r:embed="rId2" name="arrow.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i0.wp.com/www.tutorialspoint.com/geography/images/natural_vegetation.jpg?resize=525%2C592&amp;ssl=1"/>
          <p:cNvPicPr>
            <a:picLocks noGrp="1"/>
          </p:cNvPicPr>
          <p:nvPr>
            <p:ph idx="1"/>
          </p:nvPr>
        </p:nvPicPr>
        <p:blipFill>
          <a:blip r:embed="rId3" cstate="print"/>
          <a:srcRect/>
          <a:stretch>
            <a:fillRect/>
          </a:stretch>
        </p:blipFill>
        <p:spPr bwMode="auto">
          <a:xfrm>
            <a:off x="457201" y="228600"/>
            <a:ext cx="8229599" cy="6477000"/>
          </a:xfrm>
          <a:prstGeom prst="rect">
            <a:avLst/>
          </a:prstGeom>
          <a:noFill/>
          <a:ln w="9525">
            <a:noFill/>
            <a:miter lim="800000"/>
            <a:headEnd/>
            <a:tailEnd/>
          </a:ln>
        </p:spPr>
      </p:pic>
    </p:spTree>
  </p:cSld>
  <p:clrMapOvr>
    <a:masterClrMapping/>
  </p:clrMapOvr>
  <p:transition spd="slow">
    <p:wipe dir="u"/>
    <p:sndAc>
      <p:stSnd>
        <p:snd r:embed="rId2" name="arrow.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p:spPr>
        <p:txBody>
          <a:bodyPr>
            <a:normAutofit/>
          </a:bodyPr>
          <a:lstStyle/>
          <a:p>
            <a:pPr lvl="0"/>
            <a:r>
              <a:rPr lang="en-US" dirty="0" smtClean="0"/>
              <a:t>The tropical evergreen forests usually occur in areas receiving </a:t>
            </a:r>
            <a:r>
              <a:rPr lang="en-US" b="1" dirty="0" smtClean="0"/>
              <a:t>more than 200 cm of rainfall</a:t>
            </a:r>
            <a:r>
              <a:rPr lang="en-US" dirty="0" smtClean="0"/>
              <a:t> and having a temperature of </a:t>
            </a:r>
            <a:r>
              <a:rPr lang="en-US" b="1" dirty="0" smtClean="0"/>
              <a:t>15 to 30 degrees Celsius</a:t>
            </a:r>
            <a:r>
              <a:rPr lang="en-US" dirty="0" smtClean="0"/>
              <a:t>.</a:t>
            </a:r>
          </a:p>
          <a:p>
            <a:pPr lvl="0"/>
            <a:endParaRPr lang="en-US" dirty="0" smtClean="0"/>
          </a:p>
          <a:p>
            <a:pPr lvl="0"/>
            <a:r>
              <a:rPr lang="en-US" dirty="0" smtClean="0"/>
              <a:t>They are found mostly near the </a:t>
            </a:r>
            <a:r>
              <a:rPr lang="en-US" dirty="0" err="1" smtClean="0"/>
              <a:t>equator.This</a:t>
            </a:r>
            <a:r>
              <a:rPr lang="en-US" dirty="0" smtClean="0"/>
              <a:t> region is </a:t>
            </a:r>
            <a:r>
              <a:rPr lang="en-US" b="1" dirty="0" smtClean="0"/>
              <a:t>warm and wet </a:t>
            </a:r>
            <a:r>
              <a:rPr lang="en-US" dirty="0" smtClean="0"/>
              <a:t>throughout the year.</a:t>
            </a:r>
          </a:p>
          <a:p>
            <a:pPr lvl="0"/>
            <a:endParaRPr lang="en-US" dirty="0" smtClean="0"/>
          </a:p>
          <a:p>
            <a:pPr lvl="0"/>
            <a:r>
              <a:rPr lang="en-US" dirty="0" smtClean="0"/>
              <a:t>Trees reach great heights up to </a:t>
            </a:r>
            <a:r>
              <a:rPr lang="en-US" b="1" dirty="0" smtClean="0"/>
              <a:t>50 meters or even above</a:t>
            </a:r>
            <a:r>
              <a:rPr lang="en-US" dirty="0" smtClean="0"/>
              <a:t>. </a:t>
            </a:r>
          </a:p>
        </p:txBody>
      </p:sp>
      <p:sp>
        <p:nvSpPr>
          <p:cNvPr id="2" name="Title 1"/>
          <p:cNvSpPr>
            <a:spLocks noGrp="1"/>
          </p:cNvSpPr>
          <p:nvPr>
            <p:ph type="title"/>
          </p:nvPr>
        </p:nvSpPr>
        <p:spPr/>
        <p:txBody>
          <a:bodyPr/>
          <a:lstStyle/>
          <a:p>
            <a:r>
              <a:rPr lang="en-US" u="sng" dirty="0" smtClean="0"/>
              <a:t>1. Tropical Evergreen Forests:-</a:t>
            </a:r>
            <a:endParaRPr lang="en-US" u="sng" dirty="0"/>
          </a:p>
        </p:txBody>
      </p:sp>
    </p:spTree>
  </p:cSld>
  <p:clrMapOvr>
    <a:masterClrMapping/>
  </p:clrMapOvr>
  <p:transition spd="slow">
    <p:pull dir="d"/>
    <p:sndAc>
      <p:stSnd>
        <p:snd r:embed="rId2" name="arrow.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qph.ec.quoracdn.net/main-qimg-c216916062b4faa70333d55787222deb-c?convert_to_webp=true"/>
          <p:cNvPicPr>
            <a:picLocks noGrp="1"/>
          </p:cNvPicPr>
          <p:nvPr>
            <p:ph idx="1"/>
          </p:nvPr>
        </p:nvPicPr>
        <p:blipFill>
          <a:blip r:embed="rId3" cstate="print"/>
          <a:srcRect/>
          <a:stretch>
            <a:fillRect/>
          </a:stretch>
        </p:blipFill>
        <p:spPr bwMode="auto">
          <a:xfrm>
            <a:off x="838200" y="1066800"/>
            <a:ext cx="7543800" cy="5029200"/>
          </a:xfrm>
          <a:prstGeom prst="rect">
            <a:avLst/>
          </a:prstGeom>
          <a:noFill/>
          <a:ln w="9525">
            <a:noFill/>
            <a:miter lim="800000"/>
            <a:headEnd/>
            <a:tailEnd/>
          </a:ln>
        </p:spPr>
      </p:pic>
      <p:sp>
        <p:nvSpPr>
          <p:cNvPr id="2" name="Title 1"/>
          <p:cNvSpPr>
            <a:spLocks noGrp="1"/>
          </p:cNvSpPr>
          <p:nvPr>
            <p:ph type="title"/>
          </p:nvPr>
        </p:nvSpPr>
        <p:spPr>
          <a:xfrm>
            <a:off x="457200" y="274638"/>
            <a:ext cx="8229600" cy="792162"/>
          </a:xfrm>
        </p:spPr>
        <p:txBody>
          <a:bodyPr/>
          <a:lstStyle/>
          <a:p>
            <a:r>
              <a:rPr lang="en-US" dirty="0" smtClean="0"/>
              <a:t> Tropical Evergreen Forests</a:t>
            </a:r>
            <a:endParaRPr lang="en-US" dirty="0"/>
          </a:p>
        </p:txBody>
      </p:sp>
    </p:spTree>
  </p:cSld>
  <p:clrMapOvr>
    <a:masterClrMapping/>
  </p:clrMapOvr>
  <p:transition spd="slow">
    <p:wedge/>
    <p:sndAc>
      <p:stSnd>
        <p:snd r:embed="rId2" name="arrow.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229600" cy="5410200"/>
          </a:xfrm>
        </p:spPr>
        <p:txBody>
          <a:bodyPr>
            <a:normAutofit/>
          </a:bodyPr>
          <a:lstStyle/>
          <a:p>
            <a:pPr lvl="0">
              <a:buNone/>
            </a:pPr>
            <a:r>
              <a:rPr lang="en-US" dirty="0" smtClean="0"/>
              <a:t>    </a:t>
            </a:r>
            <a:r>
              <a:rPr lang="en-US" b="1" dirty="0" smtClean="0"/>
              <a:t>Place:- </a:t>
            </a:r>
            <a:r>
              <a:rPr lang="en-US" dirty="0" smtClean="0"/>
              <a:t>In India, evergreen forests are found in the </a:t>
            </a:r>
            <a:r>
              <a:rPr lang="en-US" b="1" dirty="0" smtClean="0"/>
              <a:t>western slopes of the Western Ghats in States such as Kerala and Karnataka</a:t>
            </a:r>
            <a:r>
              <a:rPr lang="en-US" dirty="0" smtClean="0"/>
              <a:t>. They are also found in hills of </a:t>
            </a:r>
            <a:r>
              <a:rPr lang="en-US" b="1" dirty="0" smtClean="0"/>
              <a:t>Jaintia and </a:t>
            </a:r>
            <a:r>
              <a:rPr lang="en-US" b="1" dirty="0" err="1" smtClean="0"/>
              <a:t>Khasi</a:t>
            </a:r>
            <a:r>
              <a:rPr lang="en-US" b="1" dirty="0" smtClean="0"/>
              <a:t>.</a:t>
            </a:r>
          </a:p>
          <a:p>
            <a:pPr>
              <a:buNone/>
            </a:pPr>
            <a:r>
              <a:rPr lang="en-US" dirty="0" smtClean="0"/>
              <a:t>    </a:t>
            </a:r>
            <a:r>
              <a:rPr lang="en-US" b="1" dirty="0" smtClean="0"/>
              <a:t>Tree:- </a:t>
            </a:r>
            <a:r>
              <a:rPr lang="en-US" dirty="0" smtClean="0"/>
              <a:t>Some of the trees found in Indian Tropical Forests are </a:t>
            </a:r>
            <a:r>
              <a:rPr lang="en-US" b="1" dirty="0" smtClean="0"/>
              <a:t>rosewood, mahogany and ebony. Bamboos </a:t>
            </a:r>
            <a:r>
              <a:rPr lang="en-US" dirty="0" smtClean="0"/>
              <a:t>and reeds are also common.</a:t>
            </a:r>
            <a:r>
              <a:rPr lang="en-US" b="1" dirty="0" smtClean="0"/>
              <a:t> </a:t>
            </a:r>
          </a:p>
          <a:p>
            <a:pPr>
              <a:buNone/>
            </a:pPr>
            <a:r>
              <a:rPr lang="en-US" b="1" dirty="0" smtClean="0"/>
              <a:t>   Animal:- </a:t>
            </a:r>
            <a:r>
              <a:rPr lang="en-US" dirty="0" smtClean="0"/>
              <a:t>Common animals found in these forests are </a:t>
            </a:r>
            <a:r>
              <a:rPr lang="en-US" b="1" dirty="0" smtClean="0"/>
              <a:t>elephants, monkey, lemur and deer. </a:t>
            </a:r>
          </a:p>
          <a:p>
            <a:pPr lvl="0">
              <a:buNone/>
            </a:pPr>
            <a:endParaRPr lang="en-US" dirty="0" smtClean="0"/>
          </a:p>
          <a:p>
            <a:pPr lvl="0">
              <a:buNone/>
            </a:pPr>
            <a:endParaRPr lang="en-US" dirty="0"/>
          </a:p>
        </p:txBody>
      </p:sp>
      <p:sp>
        <p:nvSpPr>
          <p:cNvPr id="2" name="Title 1"/>
          <p:cNvSpPr>
            <a:spLocks noGrp="1"/>
          </p:cNvSpPr>
          <p:nvPr>
            <p:ph type="title"/>
          </p:nvPr>
        </p:nvSpPr>
        <p:spPr/>
        <p:txBody>
          <a:bodyPr>
            <a:normAutofit fontScale="90000"/>
          </a:bodyPr>
          <a:lstStyle/>
          <a:p>
            <a:r>
              <a:rPr lang="en-US" dirty="0" smtClean="0"/>
              <a:t>Place, tree &amp; name of the animals</a:t>
            </a:r>
            <a:endParaRPr lang="en-US" dirty="0"/>
          </a:p>
        </p:txBody>
      </p:sp>
    </p:spTree>
  </p:cSld>
  <p:clrMapOvr>
    <a:masterClrMapping/>
  </p:clrMapOvr>
  <p:transition spd="slow">
    <p:wipe dir="d"/>
    <p:sndAc>
      <p:stSnd>
        <p:snd r:embed="rId2" name="arrow.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They are the </a:t>
            </a:r>
            <a:r>
              <a:rPr lang="en-US" b="1" dirty="0" smtClean="0"/>
              <a:t>most widespread</a:t>
            </a:r>
            <a:r>
              <a:rPr lang="en-US" dirty="0" smtClean="0"/>
              <a:t> forests of India.</a:t>
            </a:r>
          </a:p>
          <a:p>
            <a:pPr lvl="0"/>
            <a:r>
              <a:rPr lang="en-US" dirty="0" smtClean="0"/>
              <a:t>Also called the </a:t>
            </a:r>
            <a:r>
              <a:rPr lang="en-US" b="1" dirty="0" smtClean="0"/>
              <a:t>monsoon forests</a:t>
            </a:r>
            <a:r>
              <a:rPr lang="en-US" dirty="0" smtClean="0"/>
              <a:t> and spread over the region receiving </a:t>
            </a:r>
            <a:r>
              <a:rPr lang="en-US" b="1" dirty="0" smtClean="0"/>
              <a:t>rainfall between 200 cm and 70 cm.</a:t>
            </a:r>
            <a:endParaRPr lang="en-US" dirty="0" smtClean="0"/>
          </a:p>
          <a:p>
            <a:pPr lvl="0"/>
            <a:r>
              <a:rPr lang="en-US" dirty="0" smtClean="0"/>
              <a:t>Trees of this forest ­type </a:t>
            </a:r>
            <a:r>
              <a:rPr lang="en-US" b="1" dirty="0" smtClean="0"/>
              <a:t>shed their leaves for about six to eight weeks</a:t>
            </a:r>
            <a:r>
              <a:rPr lang="en-US" dirty="0" smtClean="0"/>
              <a:t> in </a:t>
            </a:r>
            <a:r>
              <a:rPr lang="en-US" b="1" dirty="0" smtClean="0"/>
              <a:t>dry summer</a:t>
            </a:r>
            <a:r>
              <a:rPr lang="en-US" dirty="0" smtClean="0"/>
              <a:t>.</a:t>
            </a:r>
          </a:p>
          <a:p>
            <a:pPr lvl="0"/>
            <a:r>
              <a:rPr lang="en-US" dirty="0" smtClean="0"/>
              <a:t>On the basis of the availability of water, these forests are further divided into a)</a:t>
            </a:r>
            <a:r>
              <a:rPr lang="en-US" b="1" dirty="0" smtClean="0"/>
              <a:t>moist and b)dry deciduous.</a:t>
            </a:r>
          </a:p>
          <a:p>
            <a:endParaRPr lang="en-US" dirty="0"/>
          </a:p>
        </p:txBody>
      </p:sp>
      <p:sp>
        <p:nvSpPr>
          <p:cNvPr id="2" name="Title 1"/>
          <p:cNvSpPr>
            <a:spLocks noGrp="1"/>
          </p:cNvSpPr>
          <p:nvPr>
            <p:ph type="title"/>
          </p:nvPr>
        </p:nvSpPr>
        <p:spPr/>
        <p:txBody>
          <a:bodyPr>
            <a:normAutofit fontScale="90000"/>
          </a:bodyPr>
          <a:lstStyle/>
          <a:p>
            <a:r>
              <a:rPr lang="en-US" u="sng" dirty="0" smtClean="0">
                <a:solidFill>
                  <a:schemeClr val="tx1"/>
                </a:solidFill>
              </a:rPr>
              <a:t>2. Tropical Deciduous or Monsoon  Types Forests </a:t>
            </a:r>
            <a:endParaRPr lang="en-US" u="sng" dirty="0">
              <a:solidFill>
                <a:schemeClr val="tx1"/>
              </a:solidFill>
            </a:endParaRPr>
          </a:p>
        </p:txBody>
      </p:sp>
    </p:spTree>
  </p:cSld>
  <p:clrMapOvr>
    <a:masterClrMapping/>
  </p:clrMapOvr>
  <p:transition spd="slow">
    <p:wipe/>
    <p:sndAc>
      <p:stSnd>
        <p:snd r:embed="rId2" name="arrow.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105400"/>
          </a:xfrm>
        </p:spPr>
        <p:txBody>
          <a:bodyPr>
            <a:normAutofit/>
          </a:bodyPr>
          <a:lstStyle/>
          <a:p>
            <a:pPr lvl="0"/>
            <a:r>
              <a:rPr lang="en-US" dirty="0" smtClean="0"/>
              <a:t>It found in areas receiving rainfall between </a:t>
            </a:r>
            <a:r>
              <a:rPr lang="en-US" b="1" dirty="0" smtClean="0"/>
              <a:t>200 and 100 </a:t>
            </a:r>
            <a:r>
              <a:rPr lang="en-US" dirty="0" smtClean="0"/>
              <a:t>cm.</a:t>
            </a:r>
          </a:p>
          <a:p>
            <a:pPr lvl="0"/>
            <a:r>
              <a:rPr lang="en-US" b="1" u="sng" dirty="0" smtClean="0"/>
              <a:t>Location</a:t>
            </a:r>
            <a:r>
              <a:rPr lang="en-US" dirty="0" smtClean="0"/>
              <a:t>: Exist mostly in the eastern part of the country – northeastern states, along the foothills of the </a:t>
            </a:r>
            <a:r>
              <a:rPr lang="en-US" b="1" dirty="0" smtClean="0"/>
              <a:t>Himalayas, Jharkhand, West Orissa and Chhattisgarh</a:t>
            </a:r>
            <a:r>
              <a:rPr lang="en-US" dirty="0" smtClean="0"/>
              <a:t>, and on the eastern slopes of the Western Ghats.</a:t>
            </a:r>
          </a:p>
          <a:p>
            <a:pPr lvl="0"/>
            <a:r>
              <a:rPr lang="en-US" b="1" u="sng" dirty="0" smtClean="0"/>
              <a:t>Trees: </a:t>
            </a:r>
            <a:r>
              <a:rPr lang="en-US" b="1" dirty="0" smtClean="0"/>
              <a:t>Bamboos, </a:t>
            </a:r>
            <a:r>
              <a:rPr lang="en-US" b="1" dirty="0" err="1" smtClean="0"/>
              <a:t>sal</a:t>
            </a:r>
            <a:r>
              <a:rPr lang="en-US" b="1" dirty="0" smtClean="0"/>
              <a:t>, </a:t>
            </a:r>
            <a:r>
              <a:rPr lang="en-US" b="1" dirty="0" err="1" smtClean="0"/>
              <a:t>shisham</a:t>
            </a:r>
            <a:r>
              <a:rPr lang="en-US" b="1" dirty="0" smtClean="0"/>
              <a:t>, sandalwood, </a:t>
            </a:r>
            <a:r>
              <a:rPr lang="en-US" b="1" dirty="0" err="1" smtClean="0"/>
              <a:t>kusum</a:t>
            </a:r>
            <a:r>
              <a:rPr lang="en-US" b="1" dirty="0" smtClean="0"/>
              <a:t>, </a:t>
            </a:r>
            <a:r>
              <a:rPr lang="en-US" b="1" dirty="0" err="1" smtClean="0"/>
              <a:t>arjun</a:t>
            </a:r>
            <a:r>
              <a:rPr lang="en-US" b="1" dirty="0" smtClean="0"/>
              <a:t>, mulberry </a:t>
            </a:r>
            <a:r>
              <a:rPr lang="en-US" dirty="0" smtClean="0"/>
              <a:t>are other commercially important species.</a:t>
            </a:r>
          </a:p>
          <a:p>
            <a:endParaRPr lang="en-US" dirty="0"/>
          </a:p>
        </p:txBody>
      </p:sp>
      <p:sp>
        <p:nvSpPr>
          <p:cNvPr id="2" name="Title 1"/>
          <p:cNvSpPr>
            <a:spLocks noGrp="1"/>
          </p:cNvSpPr>
          <p:nvPr>
            <p:ph type="title"/>
          </p:nvPr>
        </p:nvSpPr>
        <p:spPr/>
        <p:txBody>
          <a:bodyPr>
            <a:normAutofit fontScale="90000"/>
          </a:bodyPr>
          <a:lstStyle/>
          <a:p>
            <a:r>
              <a:rPr lang="en-US" b="1" dirty="0" smtClean="0">
                <a:solidFill>
                  <a:schemeClr val="tx1"/>
                </a:solidFill>
              </a:rPr>
              <a:t>a)Moist</a:t>
            </a:r>
            <a:r>
              <a:rPr lang="en-US" b="1" dirty="0" smtClean="0"/>
              <a:t> </a:t>
            </a:r>
            <a:r>
              <a:rPr lang="en-US" b="1" dirty="0" smtClean="0">
                <a:solidFill>
                  <a:schemeClr val="tx1"/>
                </a:solidFill>
              </a:rPr>
              <a:t>deciduous forests:</a:t>
            </a:r>
            <a:r>
              <a:rPr lang="en-US" dirty="0" smtClean="0">
                <a:solidFill>
                  <a:schemeClr val="tx1"/>
                </a:solidFill>
              </a:rPr>
              <a:t/>
            </a:r>
            <a:br>
              <a:rPr lang="en-US" dirty="0" smtClean="0">
                <a:solidFill>
                  <a:schemeClr val="tx1"/>
                </a:solidFill>
              </a:rPr>
            </a:br>
            <a:endParaRPr lang="en-US" dirty="0">
              <a:solidFill>
                <a:schemeClr val="tx1"/>
              </a:solidFill>
            </a:endParaRPr>
          </a:p>
        </p:txBody>
      </p:sp>
    </p:spTree>
  </p:cSld>
  <p:clrMapOvr>
    <a:masterClrMapping/>
  </p:clrMapOvr>
  <p:transition spd="slow">
    <p:wipe/>
    <p:sndAc>
      <p:stSnd>
        <p:snd r:embed="rId2" name="arrow.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622</TotalTime>
  <Words>755</Words>
  <Application>Microsoft Office PowerPoint</Application>
  <PresentationFormat>On-screen Show (4:3)</PresentationFormat>
  <Paragraphs>78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Slide 1</vt:lpstr>
      <vt:lpstr>Slide 2</vt:lpstr>
      <vt:lpstr> What are the different types of vegetation found in India? </vt:lpstr>
      <vt:lpstr>Slide 4</vt:lpstr>
      <vt:lpstr>1. Tropical Evergreen Forests:-</vt:lpstr>
      <vt:lpstr> Tropical Evergreen Forests</vt:lpstr>
      <vt:lpstr>Place, tree &amp; name of the animals</vt:lpstr>
      <vt:lpstr>2. Tropical Deciduous or Monsoon  Types Forests </vt:lpstr>
      <vt:lpstr>a)Moist deciduous forests: </vt:lpstr>
      <vt:lpstr>b)Dry Deciduous Forests:</vt:lpstr>
      <vt:lpstr>3. The Thorn Forests and Scrubs:</vt:lpstr>
      <vt:lpstr>Slide 12</vt:lpstr>
      <vt:lpstr>Slide 13</vt:lpstr>
      <vt:lpstr>4. Mountain Forests:</vt:lpstr>
      <vt:lpstr>Slide 15</vt:lpstr>
      <vt:lpstr>Slide 16</vt:lpstr>
      <vt:lpstr>Slide 17</vt:lpstr>
      <vt:lpstr>5. Mangrove Forests: </vt:lpstr>
      <vt:lpstr>Slide 19</vt:lpstr>
      <vt:lpstr>Slide 20</vt:lpstr>
      <vt:lpstr>Conclusion:-</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CHANDIDAS MAHAVIDYALAYA </dc:title>
  <dc:creator>aaaa</dc:creator>
  <cp:lastModifiedBy>Windows User</cp:lastModifiedBy>
  <cp:revision>111</cp:revision>
  <dcterms:created xsi:type="dcterms:W3CDTF">2006-08-16T00:00:00Z</dcterms:created>
  <dcterms:modified xsi:type="dcterms:W3CDTF">2022-12-19T13:28:41Z</dcterms:modified>
</cp:coreProperties>
</file>